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156082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AB85E-CBF1-73B4-FFAF-F5A9EC1B71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BDEA3D-2F5A-3FBE-1EF5-38A9F0327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FFB06-C6C1-06BA-7699-D8F65353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EEB46-3DDD-0E90-6FC6-F9A91C5EC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9E7AE-2824-079B-4C58-A5E177E0D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3881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C8841-34DD-4609-1428-ECA107711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B3543D-E6A6-B417-5650-BF1B52F58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4A5B0-54AD-A8EF-C73C-40B3E06C6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98D03-848D-2D48-FC09-39FC75947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469BC-F378-7F67-5A68-DEE36B8F6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718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9DB815-CBAC-423D-64D4-23C748986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B09019-B91A-176D-4F08-511105F60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A4A97-6359-B841-1CE2-433E8EFA0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2A954-5C89-CB5B-71BB-3CD75104F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772BB-4EF9-6E9E-D82F-8FFFAE7D4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11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E7717-49DC-0A2E-850B-CD1C2014C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F6130-51B1-CBB0-2500-D18D98F4A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BBD7E-665B-F9A1-41BD-4D9D30056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DF753-DE00-A561-EA69-D9E19A98F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69A5A-5052-BE52-E8EA-F2BD9010A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489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07760-E683-5469-74F7-05483F768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8D014-8430-261C-8050-6ECC7802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C1836-17EF-A951-830F-9AF6EDD5E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33CA7-39A5-0F52-F751-D590304CA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62952-5B65-5D35-231A-B89C9EF47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40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3C276-A536-783A-959C-F8C869CEA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CA3F1-C2C3-8976-F921-EDB084A05A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82949C-DE9C-FC66-9375-05D372AB3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9D6EE8-90B7-56BA-14F4-7D9D67438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EB20A4-A310-1AF5-7F17-D7B364698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AE649-1550-CDA3-886D-5C87B56AF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51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3A676-E42D-F61C-CC5F-66D801B04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93BA01-F40B-3A42-CC35-F0E34F467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1BAA43-D92F-3A1F-0CB0-34DEF95E3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625703-A0EA-F556-8E42-4E1E41CF5C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92FE3-402E-345D-9D05-552208BF6D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6A70D4-6600-E927-DADA-C507E5FB9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CEBBF-E2A2-F07E-AED2-E81B0A019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47AF99-13A1-3063-2706-E51DA6F93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547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D8664-84E8-C6D4-C94D-67512C1C8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A7DF41-7F47-25AD-AC2A-094A7326D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AC585C-FE78-B706-4ED3-1EDD5BDF8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A9D53C-E696-3B3E-4C5F-761A0ED7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416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96CE62-D546-9A9C-7CE4-E86D97BA7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2644EF-3324-A30C-A759-DF6887C7D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A5F850-3E14-6F6D-44B1-339094DA7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612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8E231-9EC1-5B09-1F5C-B6BC74996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6ED63-BCC2-10D6-515E-79BD06756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A1175-0848-F0F9-76A5-29EAD20E0E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887F5-01F6-03D4-D7BB-A9C4A55D9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19F988-C9BA-09ED-510F-02556B78C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591A1-1139-A12B-BC87-6BC905AE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23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E9767-A5BA-32E0-865F-16F753B5E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9156AD-2C24-68AD-827E-3134CAA455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EB5E97-5324-59C7-76EE-E122247B0C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B6894-D399-0C41-14EB-4626037AA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7F1728-5C81-7C0E-AEAF-DB7EB27C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604FF-8BBE-4C2C-CA6A-13F7DCE79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745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FF7539-CBB7-828F-8A07-7EEADA948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349E6-6685-8AF6-23E1-1577E26EF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F6AF0-D7C4-81C3-410A-AFD350400D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04FB1-D08D-48C9-B2AC-04A2FCB33402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3FAE4-C1BE-1CDD-FF74-BFCD2B07B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7A29E-A5BE-6B0C-CE53-0403FCC49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8FE141-42BD-4F42-A357-D3BFDCE2B3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71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EC1C6-DC34-B1A8-1752-046301143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094" y="89680"/>
            <a:ext cx="3633330" cy="1093661"/>
          </a:xfrm>
        </p:spPr>
        <p:txBody>
          <a:bodyPr>
            <a:normAutofit/>
          </a:bodyPr>
          <a:lstStyle/>
          <a:p>
            <a:r>
              <a:rPr lang="en-GB" sz="1800" b="1" dirty="0"/>
              <a:t>Core and non-core collections and services </a:t>
            </a:r>
            <a:br>
              <a:rPr lang="en-GB" sz="2000" dirty="0"/>
            </a:br>
            <a:r>
              <a:rPr lang="en-GB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based on the priorities of a typical university library service</a:t>
            </a:r>
            <a:endParaRPr lang="en-GB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D3C298F-79FC-36E7-3817-4DAB75143F16}"/>
              </a:ext>
            </a:extLst>
          </p:cNvPr>
          <p:cNvGrpSpPr/>
          <p:nvPr/>
        </p:nvGrpSpPr>
        <p:grpSpPr>
          <a:xfrm>
            <a:off x="208428" y="268941"/>
            <a:ext cx="6967087" cy="6275294"/>
            <a:chOff x="3704663" y="471418"/>
            <a:chExt cx="6967087" cy="627529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4AED55F-B440-2809-2CD1-2C997DD19BF7}"/>
                </a:ext>
              </a:extLst>
            </p:cNvPr>
            <p:cNvGrpSpPr/>
            <p:nvPr/>
          </p:nvGrpSpPr>
          <p:grpSpPr>
            <a:xfrm>
              <a:off x="3704663" y="471418"/>
              <a:ext cx="6784043" cy="6275294"/>
              <a:chOff x="3704903" y="471418"/>
              <a:chExt cx="6738619" cy="6275294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D5100D1B-459F-C93B-C3D4-F4B2AA84C949}"/>
                  </a:ext>
                </a:extLst>
              </p:cNvPr>
              <p:cNvSpPr/>
              <p:nvPr/>
            </p:nvSpPr>
            <p:spPr>
              <a:xfrm>
                <a:off x="3704903" y="471418"/>
                <a:ext cx="6738619" cy="627529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EED5470-553B-FCB7-0364-C06568026997}"/>
                  </a:ext>
                </a:extLst>
              </p:cNvPr>
              <p:cNvGrpSpPr/>
              <p:nvPr/>
            </p:nvGrpSpPr>
            <p:grpSpPr>
              <a:xfrm>
                <a:off x="4222377" y="1013013"/>
                <a:ext cx="5620870" cy="5208494"/>
                <a:chOff x="4402786" y="1783976"/>
                <a:chExt cx="3450294" cy="3299011"/>
              </a:xfrm>
            </p:grpSpPr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13055F84-5731-90AA-303F-A1176552E68A}"/>
                    </a:ext>
                  </a:extLst>
                </p:cNvPr>
                <p:cNvSpPr/>
                <p:nvPr/>
              </p:nvSpPr>
              <p:spPr>
                <a:xfrm>
                  <a:off x="4402786" y="1783976"/>
                  <a:ext cx="3450294" cy="3299011"/>
                </a:xfrm>
                <a:prstGeom prst="ellipse">
                  <a:avLst/>
                </a:prstGeom>
                <a:solidFill>
                  <a:schemeClr val="tx2">
                    <a:lumMod val="25000"/>
                    <a:lumOff val="75000"/>
                  </a:schemeClr>
                </a:solidFill>
                <a:ln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0FE9F6D6-86C7-329F-7C0B-F713A2DEA8B6}"/>
                    </a:ext>
                  </a:extLst>
                </p:cNvPr>
                <p:cNvSpPr/>
                <p:nvPr/>
              </p:nvSpPr>
              <p:spPr>
                <a:xfrm>
                  <a:off x="4783743" y="2173939"/>
                  <a:ext cx="2649072" cy="2510121"/>
                </a:xfrm>
                <a:prstGeom prst="ellipse">
                  <a:avLst/>
                </a:prstGeom>
                <a:solidFill>
                  <a:schemeClr val="tx2">
                    <a:lumMod val="50000"/>
                    <a:lumOff val="50000"/>
                  </a:schemeClr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Oval 5">
                  <a:extLst>
                    <a:ext uri="{FF2B5EF4-FFF2-40B4-BE49-F238E27FC236}">
                      <a16:creationId xmlns:a16="http://schemas.microsoft.com/office/drawing/2014/main" id="{EEF1BCAE-BA30-428E-8721-44A92ED90B41}"/>
                    </a:ext>
                  </a:extLst>
                </p:cNvPr>
                <p:cNvSpPr/>
                <p:nvPr/>
              </p:nvSpPr>
              <p:spPr>
                <a:xfrm>
                  <a:off x="5238704" y="2581834"/>
                  <a:ext cx="1754334" cy="1694329"/>
                </a:xfrm>
                <a:prstGeom prst="ellipse">
                  <a:avLst/>
                </a:prstGeom>
                <a:solidFill>
                  <a:schemeClr val="tx2">
                    <a:lumMod val="75000"/>
                    <a:lumOff val="2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02DE1A9A-BA4D-5B00-6C2C-295589B93E8C}"/>
                    </a:ext>
                  </a:extLst>
                </p:cNvPr>
                <p:cNvSpPr/>
                <p:nvPr/>
              </p:nvSpPr>
              <p:spPr>
                <a:xfrm>
                  <a:off x="5597290" y="2935941"/>
                  <a:ext cx="1021977" cy="986117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</p:grp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5989C0-1604-5C91-0E53-F0E0066DC319}"/>
                </a:ext>
              </a:extLst>
            </p:cNvPr>
            <p:cNvSpPr txBox="1"/>
            <p:nvPr/>
          </p:nvSpPr>
          <p:spPr>
            <a:xfrm>
              <a:off x="6463125" y="3096697"/>
              <a:ext cx="12128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chemeClr val="bg1"/>
                  </a:solidFill>
                </a:rPr>
                <a:t>Collections for:</a:t>
              </a:r>
              <a:br>
                <a:rPr lang="en-GB" sz="1100" dirty="0">
                  <a:solidFill>
                    <a:schemeClr val="bg1"/>
                  </a:solidFill>
                </a:rPr>
              </a:br>
              <a:r>
                <a:rPr lang="en-GB" sz="1100" dirty="0">
                  <a:solidFill>
                    <a:schemeClr val="bg1"/>
                  </a:solidFill>
                </a:rPr>
                <a:t>accreditation, funded research,</a:t>
              </a:r>
            </a:p>
            <a:p>
              <a:r>
                <a:rPr lang="en-GB" sz="1100" dirty="0">
                  <a:solidFill>
                    <a:schemeClr val="bg1"/>
                  </a:solidFill>
                </a:rPr>
                <a:t>recruitment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82B99F-1829-9AD9-618B-B29A1068ED32}"/>
                </a:ext>
              </a:extLst>
            </p:cNvPr>
            <p:cNvSpPr txBox="1"/>
            <p:nvPr/>
          </p:nvSpPr>
          <p:spPr>
            <a:xfrm>
              <a:off x="7617746" y="3463371"/>
              <a:ext cx="10399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ECDs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7EB4DA-C9BE-EE75-86BA-922E8B5013E9}"/>
                </a:ext>
              </a:extLst>
            </p:cNvPr>
            <p:cNvSpPr txBox="1"/>
            <p:nvPr/>
          </p:nvSpPr>
          <p:spPr>
            <a:xfrm>
              <a:off x="8285038" y="3116241"/>
              <a:ext cx="10399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R&amp;PDs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CDA096B-6A58-5186-8356-43C00690C337}"/>
                </a:ext>
              </a:extLst>
            </p:cNvPr>
            <p:cNvSpPr txBox="1"/>
            <p:nvPr/>
          </p:nvSpPr>
          <p:spPr>
            <a:xfrm>
              <a:off x="8285038" y="3773072"/>
              <a:ext cx="10399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SSDs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75366E2-4487-394F-32BE-8CC2444AE094}"/>
                </a:ext>
              </a:extLst>
            </p:cNvPr>
            <p:cNvSpPr txBox="1"/>
            <p:nvPr/>
          </p:nvSpPr>
          <p:spPr>
            <a:xfrm>
              <a:off x="9568270" y="2714323"/>
              <a:ext cx="10399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SJs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BD8B759-CC72-BB44-60EC-D98A252C1385}"/>
                </a:ext>
              </a:extLst>
            </p:cNvPr>
            <p:cNvSpPr txBox="1"/>
            <p:nvPr/>
          </p:nvSpPr>
          <p:spPr>
            <a:xfrm>
              <a:off x="9631844" y="3179473"/>
              <a:ext cx="10399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A&amp;I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72189A1-01DB-60FF-C5F5-69D739DCA387}"/>
              </a:ext>
            </a:extLst>
          </p:cNvPr>
          <p:cNvSpPr txBox="1"/>
          <p:nvPr/>
        </p:nvSpPr>
        <p:spPr>
          <a:xfrm>
            <a:off x="8451095" y="1405659"/>
            <a:ext cx="3281083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b="1" dirty="0"/>
              <a:t>Key:</a:t>
            </a:r>
          </a:p>
          <a:p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ILLs: </a:t>
            </a:r>
            <a:r>
              <a:rPr lang="en-GB" sz="1400" dirty="0"/>
              <a:t>Interlibrary loans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ECDs</a:t>
            </a:r>
            <a:r>
              <a:rPr lang="en-GB" sz="1400" dirty="0"/>
              <a:t>: Exclusive Content Databases </a:t>
            </a:r>
            <a:r>
              <a:rPr lang="en-GB" sz="1200" dirty="0">
                <a:solidFill>
                  <a:srgbClr val="0070C0"/>
                </a:solidFill>
              </a:rPr>
              <a:t>e.g. company or market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R&amp;PDs</a:t>
            </a:r>
            <a:r>
              <a:rPr lang="en-GB" sz="1400" dirty="0"/>
              <a:t>: Read &amp; Publish deals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SSDs</a:t>
            </a:r>
            <a:r>
              <a:rPr lang="en-GB" sz="1400" dirty="0"/>
              <a:t>: Subject-standard Databases </a:t>
            </a:r>
            <a:r>
              <a:rPr lang="en-GB" sz="1200" dirty="0">
                <a:solidFill>
                  <a:srgbClr val="0070C0"/>
                </a:solidFill>
              </a:rPr>
              <a:t>e.g. CINAHL, PsycINFO, IEEE Xplore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 err="1"/>
              <a:t>eTBs</a:t>
            </a:r>
            <a:r>
              <a:rPr lang="en-GB" sz="1400" dirty="0"/>
              <a:t>: </a:t>
            </a:r>
            <a:r>
              <a:rPr lang="en-GB" sz="1400" dirty="0" err="1"/>
              <a:t>eTextbook</a:t>
            </a:r>
            <a:r>
              <a:rPr lang="en-GB" sz="1400" dirty="0"/>
              <a:t> packages</a:t>
            </a:r>
            <a:br>
              <a:rPr lang="en-GB" sz="1400" dirty="0"/>
            </a:br>
            <a:r>
              <a:rPr lang="en-GB" sz="1200" dirty="0">
                <a:solidFill>
                  <a:srgbClr val="0070C0"/>
                </a:solidFill>
              </a:rPr>
              <a:t>e.g. </a:t>
            </a:r>
            <a:r>
              <a:rPr lang="en-GB" sz="1200" dirty="0" err="1">
                <a:solidFill>
                  <a:srgbClr val="0070C0"/>
                </a:solidFill>
              </a:rPr>
              <a:t>Bibliu</a:t>
            </a:r>
            <a:r>
              <a:rPr lang="en-GB" sz="1200" dirty="0">
                <a:solidFill>
                  <a:srgbClr val="0070C0"/>
                </a:solidFill>
              </a:rPr>
              <a:t>, Kortext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SAB: </a:t>
            </a:r>
            <a:r>
              <a:rPr lang="en-GB" sz="1400" dirty="0"/>
              <a:t>‘Suggest a Book’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SJs</a:t>
            </a:r>
            <a:r>
              <a:rPr lang="en-GB" sz="1400" dirty="0"/>
              <a:t>: Specialist journals</a:t>
            </a:r>
            <a:br>
              <a:rPr lang="en-GB" sz="1400" dirty="0"/>
            </a:br>
            <a:r>
              <a:rPr lang="en-GB" sz="1200" dirty="0">
                <a:solidFill>
                  <a:srgbClr val="0070C0"/>
                </a:solidFill>
              </a:rPr>
              <a:t>i.e. a title obtained for a single department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A&amp;I</a:t>
            </a:r>
            <a:r>
              <a:rPr lang="en-GB" sz="1400" dirty="0"/>
              <a:t>: Abstract and Indexing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Print:</a:t>
            </a:r>
            <a:r>
              <a:rPr lang="en-GB" sz="1400" dirty="0"/>
              <a:t> Print journals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CW</a:t>
            </a:r>
            <a:r>
              <a:rPr lang="en-GB" sz="1400" dirty="0"/>
              <a:t>: Courseware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93CCDD-6756-D2C1-ADCC-2C7DE5398B83}"/>
              </a:ext>
            </a:extLst>
          </p:cNvPr>
          <p:cNvSpPr txBox="1"/>
          <p:nvPr/>
        </p:nvSpPr>
        <p:spPr>
          <a:xfrm>
            <a:off x="6151699" y="3547883"/>
            <a:ext cx="103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Print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D49787-E6E0-E45A-CE39-77E1B72E231D}"/>
              </a:ext>
            </a:extLst>
          </p:cNvPr>
          <p:cNvSpPr txBox="1"/>
          <p:nvPr/>
        </p:nvSpPr>
        <p:spPr>
          <a:xfrm>
            <a:off x="5474417" y="2894220"/>
            <a:ext cx="103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eTBs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7FD4CB-F8B2-EDEC-78FC-6E9FAB1E8B84}"/>
              </a:ext>
            </a:extLst>
          </p:cNvPr>
          <p:cNvSpPr txBox="1"/>
          <p:nvPr/>
        </p:nvSpPr>
        <p:spPr>
          <a:xfrm>
            <a:off x="6023058" y="4050191"/>
            <a:ext cx="103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CW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13D80A-1D08-48EF-04E7-FDE9707A143C}"/>
              </a:ext>
            </a:extLst>
          </p:cNvPr>
          <p:cNvSpPr txBox="1"/>
          <p:nvPr/>
        </p:nvSpPr>
        <p:spPr>
          <a:xfrm>
            <a:off x="5465741" y="3589754"/>
            <a:ext cx="103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SAB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0F94F3-AD22-DB43-13BC-86E9CE473C77}"/>
              </a:ext>
            </a:extLst>
          </p:cNvPr>
          <p:cNvSpPr txBox="1"/>
          <p:nvPr/>
        </p:nvSpPr>
        <p:spPr>
          <a:xfrm>
            <a:off x="8451095" y="5159240"/>
            <a:ext cx="3281083" cy="13849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b="1" dirty="0"/>
              <a:t>Lines:</a:t>
            </a:r>
          </a:p>
          <a:p>
            <a:endParaRPr lang="en-GB" sz="1400" b="1" dirty="0"/>
          </a:p>
          <a:p>
            <a:r>
              <a:rPr lang="en-GB" sz="1400" b="1" dirty="0"/>
              <a:t>Ring with Solid line </a:t>
            </a:r>
            <a:r>
              <a:rPr lang="en-GB" sz="1400" dirty="0"/>
              <a:t>= mostly protected</a:t>
            </a:r>
          </a:p>
          <a:p>
            <a:r>
              <a:rPr lang="en-GB" sz="1400" b="1" dirty="0"/>
              <a:t>Ring with broken line </a:t>
            </a:r>
            <a:r>
              <a:rPr lang="en-GB" sz="1400" dirty="0"/>
              <a:t>= subject to change or restriction</a:t>
            </a:r>
          </a:p>
          <a:p>
            <a:r>
              <a:rPr lang="en-GB" sz="1400" b="1" dirty="0"/>
              <a:t>Red line </a:t>
            </a:r>
            <a:r>
              <a:rPr lang="en-GB" sz="1400" dirty="0"/>
              <a:t>= current budget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C3CE68-B062-9A16-BC61-F2C16409414B}"/>
              </a:ext>
            </a:extLst>
          </p:cNvPr>
          <p:cNvSpPr txBox="1"/>
          <p:nvPr/>
        </p:nvSpPr>
        <p:spPr>
          <a:xfrm>
            <a:off x="3016841" y="3730681"/>
            <a:ext cx="103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ILLs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338475-604E-408B-AE6E-F36AFF5B3C91}"/>
              </a:ext>
            </a:extLst>
          </p:cNvPr>
          <p:cNvSpPr txBox="1"/>
          <p:nvPr/>
        </p:nvSpPr>
        <p:spPr>
          <a:xfrm>
            <a:off x="220015" y="5832020"/>
            <a:ext cx="2796826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i="1" dirty="0"/>
              <a:t>Moving towards the centre, services are highly used or serve broad audiences, or are key to compliance, employability, student recruitment, etc.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32EEEDA-19CA-78BC-4B5C-F37BF78479E2}"/>
              </a:ext>
            </a:extLst>
          </p:cNvPr>
          <p:cNvCxnSpPr>
            <a:cxnSpLocks/>
          </p:cNvCxnSpPr>
          <p:nvPr/>
        </p:nvCxnSpPr>
        <p:spPr>
          <a:xfrm flipV="1">
            <a:off x="2966890" y="4186150"/>
            <a:ext cx="448663" cy="1665587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86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6815D-FD7E-8E8E-0E4B-87F3A8EC7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 on this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A8A18-DBB8-90B2-A514-9E996A466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is a management tool to plot how different collections and services are prioritised in a climate where there are severe budget restrictions</a:t>
            </a:r>
          </a:p>
          <a:p>
            <a:r>
              <a:rPr lang="en-GB" dirty="0"/>
              <a:t>How you populate it can be based on strategy/policy, or reflect actual practice during rapidly changing environments</a:t>
            </a:r>
          </a:p>
          <a:p>
            <a:r>
              <a:rPr lang="en-GB" dirty="0"/>
              <a:t>Limitations:</a:t>
            </a:r>
          </a:p>
          <a:p>
            <a:pPr lvl="1"/>
            <a:r>
              <a:rPr lang="en-GB" sz="1800" dirty="0"/>
              <a:t>It compares collections and services which are not like-for-like e.g. read &amp; publish deals and ‘supply a book’ services. Where might you plot a special collection services against these?</a:t>
            </a:r>
          </a:p>
          <a:p>
            <a:pPr lvl="1"/>
            <a:r>
              <a:rPr lang="en-GB" sz="1800" dirty="0"/>
              <a:t>It is over-simplified in places, e.g. R&amp;P deals can be high or low performing, some deals have features others don’t</a:t>
            </a:r>
          </a:p>
        </p:txBody>
      </p:sp>
    </p:spTree>
    <p:extLst>
      <p:ext uri="{BB962C8B-B14F-4D97-AF65-F5344CB8AC3E}">
        <p14:creationId xmlns:p14="http://schemas.microsoft.com/office/powerpoint/2010/main" val="2762994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298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Core and non-core collections and services  based on the priorities of a typical university library service</vt:lpstr>
      <vt:lpstr>Notes on this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Bullingham, Liam E A</dc:creator>
  <cp:lastModifiedBy>Bullingham, Liam E A</cp:lastModifiedBy>
  <cp:revision>7</cp:revision>
  <dcterms:created xsi:type="dcterms:W3CDTF">2025-07-09T11:02:39Z</dcterms:created>
  <dcterms:modified xsi:type="dcterms:W3CDTF">2025-08-01T13:50:45Z</dcterms:modified>
</cp:coreProperties>
</file>